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363" r:id="rId2"/>
    <p:sldId id="387" r:id="rId3"/>
    <p:sldId id="388" r:id="rId4"/>
    <p:sldId id="378" r:id="rId5"/>
    <p:sldId id="385" r:id="rId6"/>
    <p:sldId id="386" r:id="rId7"/>
    <p:sldId id="389" r:id="rId8"/>
    <p:sldId id="364" r:id="rId9"/>
  </p:sldIdLst>
  <p:sldSz cx="10693400" cy="7561263"/>
  <p:notesSz cx="6797675" cy="9926638"/>
  <p:defaultTextStyle>
    <a:defPPr>
      <a:defRPr lang="ru-RU"/>
    </a:defPPr>
    <a:lvl1pPr algn="l" defTabSz="1042988" rtl="0" fontAlgn="base">
      <a:spcBef>
        <a:spcPct val="0"/>
      </a:spcBef>
      <a:spcAft>
        <a:spcPct val="0"/>
      </a:spcAft>
      <a:defRPr sz="2000" b="1" kern="1200">
        <a:solidFill>
          <a:srgbClr val="005AA9"/>
        </a:solidFill>
        <a:latin typeface="Calibri" pitchFamily="34" charset="0"/>
        <a:ea typeface="+mn-ea"/>
        <a:cs typeface="+mn-cs"/>
      </a:defRPr>
    </a:lvl1pPr>
    <a:lvl2pPr marL="520700" indent="-63500" algn="l" defTabSz="1042988" rtl="0" fontAlgn="base">
      <a:spcBef>
        <a:spcPct val="0"/>
      </a:spcBef>
      <a:spcAft>
        <a:spcPct val="0"/>
      </a:spcAft>
      <a:defRPr sz="2000" b="1" kern="1200">
        <a:solidFill>
          <a:srgbClr val="005AA9"/>
        </a:solidFill>
        <a:latin typeface="Calibri" pitchFamily="34" charset="0"/>
        <a:ea typeface="+mn-ea"/>
        <a:cs typeface="+mn-cs"/>
      </a:defRPr>
    </a:lvl2pPr>
    <a:lvl3pPr marL="1042988" indent="-128588" algn="l" defTabSz="1042988" rtl="0" fontAlgn="base">
      <a:spcBef>
        <a:spcPct val="0"/>
      </a:spcBef>
      <a:spcAft>
        <a:spcPct val="0"/>
      </a:spcAft>
      <a:defRPr sz="2000" b="1" kern="1200">
        <a:solidFill>
          <a:srgbClr val="005AA9"/>
        </a:solidFill>
        <a:latin typeface="Calibri" pitchFamily="34" charset="0"/>
        <a:ea typeface="+mn-ea"/>
        <a:cs typeface="+mn-cs"/>
      </a:defRPr>
    </a:lvl3pPr>
    <a:lvl4pPr marL="1563688" indent="-192088" algn="l" defTabSz="1042988" rtl="0" fontAlgn="base">
      <a:spcBef>
        <a:spcPct val="0"/>
      </a:spcBef>
      <a:spcAft>
        <a:spcPct val="0"/>
      </a:spcAft>
      <a:defRPr sz="2000" b="1" kern="1200">
        <a:solidFill>
          <a:srgbClr val="005AA9"/>
        </a:solidFill>
        <a:latin typeface="Calibri" pitchFamily="34" charset="0"/>
        <a:ea typeface="+mn-ea"/>
        <a:cs typeface="+mn-cs"/>
      </a:defRPr>
    </a:lvl4pPr>
    <a:lvl5pPr marL="2085975" indent="-257175" algn="l" defTabSz="1042988" rtl="0" fontAlgn="base">
      <a:spcBef>
        <a:spcPct val="0"/>
      </a:spcBef>
      <a:spcAft>
        <a:spcPct val="0"/>
      </a:spcAft>
      <a:defRPr sz="2000" b="1" kern="1200">
        <a:solidFill>
          <a:srgbClr val="005AA9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rgbClr val="005AA9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rgbClr val="005AA9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rgbClr val="005AA9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rgbClr val="005AA9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66FFFF"/>
    <a:srgbClr val="777777"/>
    <a:srgbClr val="9933FF"/>
    <a:srgbClr val="FF66CC"/>
    <a:srgbClr val="FF9900"/>
    <a:srgbClr val="33CCFF"/>
    <a:srgbClr val="00CC00"/>
    <a:srgbClr val="4D4D4D"/>
    <a:srgbClr val="FBD4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92" autoAdjust="0"/>
    <p:restoredTop sz="94660"/>
  </p:normalViewPr>
  <p:slideViewPr>
    <p:cSldViewPr>
      <p:cViewPr>
        <p:scale>
          <a:sx n="80" d="100"/>
          <a:sy n="80" d="100"/>
        </p:scale>
        <p:origin x="-984" y="-120"/>
      </p:cViewPr>
      <p:guideLst>
        <p:guide orient="horz" pos="2382"/>
        <p:guide orient="horz" pos="1116"/>
        <p:guide orient="horz" pos="348"/>
        <p:guide orient="horz" pos="4470"/>
        <p:guide pos="3368"/>
        <p:guide pos="828"/>
        <p:guide pos="1824"/>
        <p:guide pos="6011"/>
        <p:guide pos="6456"/>
        <p:guide pos="60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u1800-app005\anthill\NDFLiASV\2017\&#1057;&#1042;\&#1050;&#1086;&#1083;&#1083;&#1077;&#1075;&#1080;&#1080;\&#1087;&#1091;&#1073;&#1083;&#1080;&#1095;&#1085;&#1099;&#1077;%20&#1089;&#1083;&#1091;&#1096;&#1072;&#1085;&#1080;&#1103;\1800_&#1087;&#1086;&#1083;&#1085;&#1086;&#1090;&#1072;_&#1087;&#1088;&#1077;&#1076;&#1089;&#1090;&#1072;&#1074;&#1083;&#1077;&#1085;&#1080;&#1103;_&#1088;&#1072;&#1089;&#1095;&#1077;&#1090;&#1086;&#1074;%20&#1079;&#1072;%20&#1075;&#1086;&#1076;%202017%20&#1085;&#1072;%2021.02.18.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u1800-app005\anthill\NDFLiASV\2017\&#1057;&#1042;\&#1050;&#1086;&#1083;&#1083;&#1077;&#1075;&#1080;&#1080;\&#1087;&#1091;&#1073;&#1083;&#1080;&#1095;&#1085;&#1099;&#1077;%20&#1089;&#1083;&#1091;&#1096;&#1072;&#1085;&#1080;&#1103;\&#1041;&#1072;&#1079;&#1099;%20&#1080;%20&#1048;&#1089;&#1095;.%20&#1089;&#1091;&#1084;&#1084;&#1099;%20&#1087;&#1086;%20&#1057;&#1042;_&#1087;&#1086;&#1082;&#1074;&#1072;&#1088;&#1090;&#1072;&#1083;&#1100;&#1085;&#1086;%202017%20&#1085;&#1072;%2016.02.18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3062602419175634E-3"/>
          <c:y val="0"/>
          <c:w val="0.65090727766359291"/>
          <c:h val="0.9455479121675531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6326719692912164"/>
          <c:y val="0.23357914544821579"/>
          <c:w val="0.4278323795160317"/>
          <c:h val="0.54753003817277757"/>
        </c:manualLayout>
      </c:layout>
      <c:overlay val="0"/>
      <c:txPr>
        <a:bodyPr/>
        <a:lstStyle/>
        <a:p>
          <a:pPr rtl="0">
            <a:defRPr sz="18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858229225624107E-2"/>
          <c:y val="7.8533496013699772E-2"/>
          <c:w val="0.76114694605236344"/>
          <c:h val="0.88252782203994329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explosion val="50"/>
          </c:dPt>
          <c:dLbls>
            <c:dLbl>
              <c:idx val="0"/>
              <c:layout>
                <c:manualLayout>
                  <c:x val="0.37187665937380537"/>
                  <c:y val="-0.37952355573831548"/>
                </c:manualLayout>
              </c:layout>
              <c:tx>
                <c:rich>
                  <a:bodyPr/>
                  <a:lstStyle/>
                  <a:p>
                    <a:r>
                      <a:rPr lang="ru-RU" sz="1700" b="1" dirty="0" smtClean="0"/>
                      <a:t>Количество плательщиков,</a:t>
                    </a:r>
                    <a:r>
                      <a:rPr lang="ru-RU" sz="1700" b="1" baseline="0" dirty="0" smtClean="0"/>
                      <a:t> успешно представивших РСВ за расчетный период 2017 год </a:t>
                    </a:r>
                    <a:r>
                      <a:rPr lang="en-US" sz="2000" b="1" dirty="0" smtClean="0"/>
                      <a:t>35303</a:t>
                    </a:r>
                    <a:r>
                      <a:rPr lang="ru-RU" sz="2000" b="1" dirty="0" smtClean="0"/>
                      <a:t> – 100%</a:t>
                    </a:r>
                    <a:endParaRPr lang="ru-RU" sz="2000" b="1" dirty="0" smtClean="0"/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1"/>
              <c:showPercent val="0"/>
              <c:showBubbleSize val="0"/>
            </c:dLbl>
            <c:dLbl>
              <c:idx val="1"/>
              <c:layout>
                <c:manualLayout>
                  <c:x val="-0.26236482254377685"/>
                  <c:y val="1.3743064216361281E-2"/>
                </c:manualLayout>
              </c:layout>
              <c:tx>
                <c:rich>
                  <a:bodyPr/>
                  <a:lstStyle/>
                  <a:p>
                    <a:r>
                      <a:rPr lang="ru-RU" sz="1700" b="1" dirty="0" smtClean="0"/>
                      <a:t>Количество расчетов, по которым плательщиками получен отказ в приеме              </a:t>
                    </a:r>
                    <a:r>
                      <a:rPr lang="en-US" sz="2000" b="1" dirty="0" smtClean="0"/>
                      <a:t>37</a:t>
                    </a:r>
                    <a:r>
                      <a:rPr lang="ru-RU" sz="2000" b="1" dirty="0"/>
                      <a:t>2</a:t>
                    </a:r>
                    <a:r>
                      <a:rPr lang="ru-RU" sz="2000" b="1" baseline="0" dirty="0"/>
                      <a:t> -</a:t>
                    </a:r>
                    <a:r>
                      <a:rPr lang="en-US" sz="2000" b="1" dirty="0"/>
                      <a:t> 1%</a:t>
                    </a:r>
                    <a:endParaRPr lang="en-US" sz="2000" dirty="0"/>
                  </a:p>
                </c:rich>
              </c:tx>
              <c:showLegendKey val="0"/>
              <c:showVal val="1"/>
              <c:showCatName val="1"/>
              <c:showSerName val="1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1"/>
            <c:showSerName val="1"/>
            <c:showPercent val="0"/>
            <c:showBubbleSize val="0"/>
            <c:showLeaderLines val="1"/>
          </c:dLbls>
          <c:cat>
            <c:strRef>
              <c:f>Лист2!$A$1:$B$2</c:f>
              <c:strCache>
                <c:ptCount val="2"/>
                <c:pt idx="1">
                  <c:v>Количество расчетов, по которым плательщиками получен отказ в приеме расчета за год 2017 </c:v>
                </c:pt>
              </c:strCache>
            </c:strRef>
          </c:cat>
          <c:val>
            <c:numRef>
              <c:f>Лист2!$A$3:$B$3</c:f>
              <c:numCache>
                <c:formatCode>General</c:formatCode>
                <c:ptCount val="2"/>
                <c:pt idx="0">
                  <c:v>35303</c:v>
                </c:pt>
                <c:pt idx="1">
                  <c:v>372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630574299530384"/>
          <c:y val="0.18713420731029887"/>
          <c:w val="0.65641915699553255"/>
          <c:h val="0.63984112876347077"/>
        </c:manualLayout>
      </c:layout>
      <c:pie3DChart>
        <c:varyColors val="1"/>
        <c:ser>
          <c:idx val="0"/>
          <c:order val="0"/>
          <c:tx>
            <c:strRef>
              <c:f>Лист2!$B$9</c:f>
              <c:strCache>
                <c:ptCount val="1"/>
                <c:pt idx="0">
                  <c:v>Количество плательщиков привлеченных к ответственности соглано пункту 1 ст. 119 Налогового Кодекса РФ "Непредставление расчета по страховым взносам"  </c:v>
                </c:pt>
              </c:strCache>
            </c:strRef>
          </c:tx>
          <c:dPt>
            <c:idx val="0"/>
            <c:bubble3D val="0"/>
          </c:dPt>
          <c:dPt>
            <c:idx val="1"/>
            <c:bubble3D val="0"/>
            <c:explosion val="7"/>
          </c:dPt>
          <c:dLbls>
            <c:dLbl>
              <c:idx val="0"/>
              <c:layout>
                <c:manualLayout>
                  <c:x val="2.7861643067851501E-2"/>
                  <c:y val="-0.51353738473502941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/>
                      <a:t>Количество плательщиков НЕ представивших расчет,</a:t>
                    </a:r>
                    <a:r>
                      <a:rPr lang="ru-RU" sz="1600" baseline="0" dirty="0" smtClean="0"/>
                      <a:t> всего            </a:t>
                    </a:r>
                  </a:p>
                  <a:p>
                    <a:r>
                      <a:rPr lang="ru-RU" sz="2000" dirty="0" smtClean="0"/>
                      <a:t>8 095 100%</a:t>
                    </a:r>
                    <a:endParaRPr lang="ru-RU" sz="200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9483299598655705E-2"/>
                  <c:y val="0.13209587823575158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/>
                      <a:t>Количество плательщиков привлеченных к ответственности </a:t>
                    </a:r>
                    <a:r>
                      <a:rPr lang="ru-RU" sz="1600" dirty="0" err="1" smtClean="0"/>
                      <a:t>согла</a:t>
                    </a:r>
                    <a:r>
                      <a:rPr lang="en-US" sz="1600" dirty="0" smtClean="0"/>
                      <a:t>c</a:t>
                    </a:r>
                    <a:r>
                      <a:rPr lang="ru-RU" sz="1600" dirty="0" smtClean="0"/>
                      <a:t>но п. </a:t>
                    </a:r>
                    <a:r>
                      <a:rPr lang="ru-RU" sz="1600" dirty="0"/>
                      <a:t>1 ст. 119 </a:t>
                    </a:r>
                    <a:r>
                      <a:rPr lang="ru-RU" sz="1600" dirty="0" smtClean="0"/>
                      <a:t>НК  РФ за непредставление </a:t>
                    </a:r>
                    <a:r>
                      <a:rPr lang="ru-RU" sz="1600" dirty="0"/>
                      <a:t>расчета по страховым взносам"  
</a:t>
                    </a:r>
                    <a:r>
                      <a:rPr lang="en-US" sz="2000" dirty="0" smtClean="0"/>
                      <a:t>3421 - 42</a:t>
                    </a:r>
                    <a:r>
                      <a:rPr lang="ru-RU" sz="2000" dirty="0" smtClean="0"/>
                      <a:t>%</a:t>
                    </a:r>
                    <a:endParaRPr lang="ru-RU" sz="20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Лист2!$A$9:$B$9</c:f>
              <c:strCache>
                <c:ptCount val="2"/>
                <c:pt idx="0">
                  <c:v>Количество плательщиков НЕ представивших расчет по страховым взносам  за расчетный период 2017 год </c:v>
                </c:pt>
                <c:pt idx="1">
                  <c:v>Количество плательщиков привлеченных к ответственности соглано пункту 1 ст. 119 Налогового Кодекса РФ "Непредставление расчета по страховым взносам"  </c:v>
                </c:pt>
              </c:strCache>
            </c:strRef>
          </c:cat>
          <c:val>
            <c:numRef>
              <c:f>Лист2!$A$10:$B$10</c:f>
              <c:numCache>
                <c:formatCode>#,##0</c:formatCode>
                <c:ptCount val="2"/>
                <c:pt idx="0">
                  <c:v>8095</c:v>
                </c:pt>
                <c:pt idx="1">
                  <c:v>3421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0"/>
      <c:rotY val="0"/>
      <c:depthPercent val="17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568408224002047E-2"/>
          <c:y val="6.8154853359040674E-2"/>
          <c:w val="0.89961847673490825"/>
          <c:h val="0.8075247036988038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8.016786013675248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1800" b="1" dirty="0" smtClean="0"/>
                      <a:t> </a:t>
                    </a:r>
                    <a:r>
                      <a:rPr lang="ru-RU" sz="1800" b="1" dirty="0"/>
                      <a:t>41 </a:t>
                    </a:r>
                    <a:r>
                      <a:rPr lang="ru-RU" sz="1800" b="1" dirty="0" smtClean="0"/>
                      <a:t>410 </a:t>
                    </a:r>
                    <a:r>
                      <a:rPr lang="ru-RU" sz="1800" b="1" dirty="0" err="1" smtClean="0"/>
                      <a:t>млн.руб</a:t>
                    </a:r>
                    <a:r>
                      <a:rPr lang="ru-RU" sz="1800" b="1" dirty="0" smtClean="0"/>
                      <a:t>.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800" b="1"/>
                      <a:t>44 </a:t>
                    </a:r>
                    <a:r>
                      <a:rPr lang="en-US" sz="1800" b="1" smtClean="0"/>
                      <a:t>281</a:t>
                    </a:r>
                    <a:r>
                      <a:rPr lang="ru-RU" sz="1800" b="1" smtClean="0"/>
                      <a:t> млн.руб.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Лист1!$B$2:$C$2</c:f>
              <c:strCache>
                <c:ptCount val="2"/>
                <c:pt idx="0">
                  <c:v>Поступление страховых взносов в 2016 году</c:v>
                </c:pt>
                <c:pt idx="1">
                  <c:v>Поступление страховых взносов в 2017 году</c:v>
                </c:pt>
              </c:strCache>
            </c:strRef>
          </c:cat>
          <c:val>
            <c:numRef>
              <c:f>Лист1!$B$3:$C$3</c:f>
              <c:numCache>
                <c:formatCode>#,##0</c:formatCode>
                <c:ptCount val="2"/>
                <c:pt idx="0">
                  <c:v>41410</c:v>
                </c:pt>
                <c:pt idx="1">
                  <c:v>44281.347999999998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8"/>
        <c:gapDepth val="318"/>
        <c:shape val="box"/>
        <c:axId val="102392192"/>
        <c:axId val="102393728"/>
        <c:axId val="0"/>
      </c:bar3DChart>
      <c:catAx>
        <c:axId val="1023921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102393728"/>
        <c:crosses val="autoZero"/>
        <c:auto val="1"/>
        <c:lblAlgn val="ctr"/>
        <c:lblOffset val="100"/>
        <c:noMultiLvlLbl val="0"/>
      </c:catAx>
      <c:valAx>
        <c:axId val="102393728"/>
        <c:scaling>
          <c:orientation val="minMax"/>
          <c:max val="4500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400" b="0"/>
            </a:pPr>
            <a:endParaRPr lang="ru-RU"/>
          </a:p>
        </c:txPr>
        <c:crossAx val="10239219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543748857301069E-2"/>
          <c:y val="2.9882795569478312E-2"/>
          <c:w val="0.90704936984254592"/>
          <c:h val="0.89028238052727315"/>
        </c:manualLayout>
      </c:layout>
      <c:line3DChart>
        <c:grouping val="standard"/>
        <c:varyColors val="0"/>
        <c:ser>
          <c:idx val="0"/>
          <c:order val="0"/>
          <c:dLbls>
            <c:dLbl>
              <c:idx val="0"/>
              <c:layout>
                <c:manualLayout>
                  <c:x val="-0.1234083133370133"/>
                  <c:y val="4.9221378946978929E-2"/>
                </c:manualLayout>
              </c:layout>
              <c:tx>
                <c:rich>
                  <a:bodyPr/>
                  <a:lstStyle/>
                  <a:p>
                    <a:pPr>
                      <a:defRPr sz="1700" b="1"/>
                    </a:pPr>
                    <a:r>
                      <a:rPr lang="en-US" sz="1700" dirty="0"/>
                      <a:t>39 </a:t>
                    </a:r>
                    <a:r>
                      <a:rPr lang="en-US" sz="1700" dirty="0" smtClean="0"/>
                      <a:t>920.9</a:t>
                    </a:r>
                    <a:r>
                      <a:rPr lang="ru-RU" sz="1700" dirty="0" smtClean="0"/>
                      <a:t> </a:t>
                    </a:r>
                    <a:r>
                      <a:rPr lang="ru-RU" sz="1700" dirty="0" err="1" smtClean="0"/>
                      <a:t>млн.руб</a:t>
                    </a:r>
                    <a:r>
                      <a:rPr lang="ru-RU" sz="1700" dirty="0" smtClean="0"/>
                      <a:t>.</a:t>
                    </a:r>
                    <a:endParaRPr lang="en-US" sz="16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7.7667756795066933E-2"/>
                  <c:y val="-3.9711471664405751E-2"/>
                </c:manualLayout>
              </c:layout>
              <c:tx>
                <c:rich>
                  <a:bodyPr/>
                  <a:lstStyle/>
                  <a:p>
                    <a:r>
                      <a:rPr lang="en-US" sz="1700" dirty="0"/>
                      <a:t>44 </a:t>
                    </a:r>
                    <a:r>
                      <a:rPr lang="en-US" sz="1700" dirty="0" smtClean="0"/>
                      <a:t>835.0</a:t>
                    </a:r>
                    <a:r>
                      <a:rPr lang="ru-RU" sz="1700" dirty="0" smtClean="0"/>
                      <a:t> </a:t>
                    </a:r>
                    <a:r>
                      <a:rPr lang="ru-RU" sz="1700" dirty="0" err="1" smtClean="0"/>
                      <a:t>млн.руб</a:t>
                    </a:r>
                    <a:r>
                      <a:rPr lang="ru-RU" sz="1700" dirty="0" smtClean="0"/>
                      <a:t>.</a:t>
                    </a:r>
                    <a:endParaRPr lang="en-US" sz="16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8964885056167634E-2"/>
                  <c:y val="4.8536243145384808E-2"/>
                </c:manualLayout>
              </c:layout>
              <c:tx>
                <c:rich>
                  <a:bodyPr/>
                  <a:lstStyle/>
                  <a:p>
                    <a:r>
                      <a:rPr lang="en-US" sz="1700" dirty="0"/>
                      <a:t>43 </a:t>
                    </a:r>
                    <a:r>
                      <a:rPr lang="en-US" sz="1700" dirty="0" smtClean="0"/>
                      <a:t>710.9</a:t>
                    </a:r>
                    <a:r>
                      <a:rPr lang="ru-RU" sz="1700" dirty="0" smtClean="0"/>
                      <a:t> </a:t>
                    </a:r>
                    <a:r>
                      <a:rPr lang="ru-RU" sz="1700" dirty="0" err="1" smtClean="0"/>
                      <a:t>млн.руб</a:t>
                    </a:r>
                    <a:r>
                      <a:rPr lang="ru-RU" sz="1700" dirty="0" smtClean="0"/>
                      <a:t>.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9219596772712045E-2"/>
                  <c:y val="-6.3979593237098162E-2"/>
                </c:manualLayout>
              </c:layout>
              <c:tx>
                <c:rich>
                  <a:bodyPr/>
                  <a:lstStyle/>
                  <a:p>
                    <a:r>
                      <a:rPr lang="en-US" sz="1700" dirty="0"/>
                      <a:t>45 </a:t>
                    </a:r>
                    <a:r>
                      <a:rPr lang="en-US" sz="1700" dirty="0" smtClean="0"/>
                      <a:t>055.0</a:t>
                    </a:r>
                    <a:r>
                      <a:rPr lang="ru-RU" sz="1700" dirty="0" smtClean="0"/>
                      <a:t> </a:t>
                    </a:r>
                    <a:r>
                      <a:rPr lang="ru-RU" sz="1700" dirty="0" err="1" smtClean="0"/>
                      <a:t>млн.руб</a:t>
                    </a:r>
                    <a:r>
                      <a:rPr lang="ru-RU" sz="1700" dirty="0" smtClean="0"/>
                      <a:t>.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7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Лист1!$A$2:$D$2</c:f>
              <c:strCache>
                <c:ptCount val="4"/>
                <c:pt idx="0">
                  <c:v>1 квартал</c:v>
                </c:pt>
                <c:pt idx="1">
                  <c:v>2 квартал</c:v>
                </c:pt>
                <c:pt idx="2">
                  <c:v>3 квартал</c:v>
                </c:pt>
                <c:pt idx="3">
                  <c:v>4 квартал</c:v>
                </c:pt>
              </c:strCache>
            </c:strRef>
          </c:cat>
          <c:val>
            <c:numRef>
              <c:f>Лист1!$A$3:$D$3</c:f>
              <c:numCache>
                <c:formatCode>#,##0.0</c:formatCode>
                <c:ptCount val="4"/>
                <c:pt idx="0">
                  <c:v>39920.908000000003</c:v>
                </c:pt>
                <c:pt idx="1">
                  <c:v>44835.025999999998</c:v>
                </c:pt>
                <c:pt idx="2">
                  <c:v>43710.877999999997</c:v>
                </c:pt>
                <c:pt idx="3">
                  <c:v>45055.017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5438464"/>
        <c:axId val="45440000"/>
        <c:axId val="43888128"/>
      </c:line3DChart>
      <c:catAx>
        <c:axId val="454384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45440000"/>
        <c:crosses val="autoZero"/>
        <c:auto val="1"/>
        <c:lblAlgn val="ctr"/>
        <c:lblOffset val="100"/>
        <c:noMultiLvlLbl val="0"/>
      </c:catAx>
      <c:valAx>
        <c:axId val="45440000"/>
        <c:scaling>
          <c:orientation val="minMax"/>
          <c:max val="46000"/>
          <c:min val="39000"/>
        </c:scaling>
        <c:delete val="0"/>
        <c:axPos val="l"/>
        <c:majorGridlines/>
        <c:numFmt formatCode="#,##0.0" sourceLinked="1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45438464"/>
        <c:crosses val="autoZero"/>
        <c:crossBetween val="between"/>
        <c:majorUnit val="1000"/>
      </c:valAx>
      <c:serAx>
        <c:axId val="43888128"/>
        <c:scaling>
          <c:orientation val="minMax"/>
        </c:scaling>
        <c:delete val="1"/>
        <c:axPos val="b"/>
        <c:majorTickMark val="out"/>
        <c:minorTickMark val="none"/>
        <c:tickLblPos val="nextTo"/>
        <c:crossAx val="45440000"/>
      </c:serAx>
    </c:plotArea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0"/>
      <c:rotY val="30"/>
      <c:depthPercent val="11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5397319169122303E-2"/>
          <c:y val="2.4858757062146894E-2"/>
          <c:w val="0.89781779096855197"/>
          <c:h val="0.78564598069309133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Лист1!$A$3:$C$3</c:f>
              <c:strCache>
                <c:ptCount val="3"/>
                <c:pt idx="0">
                  <c:v>Обязательное пенсионное страхование </c:v>
                </c:pt>
                <c:pt idx="1">
                  <c:v>Обязательное медицинское  страхование</c:v>
                </c:pt>
                <c:pt idx="2">
                  <c:v>Фонд социального  страхования </c:v>
                </c:pt>
              </c:strCache>
            </c:strRef>
          </c:cat>
          <c:val>
            <c:numRef>
              <c:f>Лист1!$A$4:$C$4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invertIfNegative val="0"/>
          <c:cat>
            <c:strRef>
              <c:f>Лист1!$A$3:$C$3</c:f>
              <c:strCache>
                <c:ptCount val="3"/>
                <c:pt idx="0">
                  <c:v>Обязательное пенсионное страхование </c:v>
                </c:pt>
                <c:pt idx="1">
                  <c:v>Обязательное медицинское  страхование</c:v>
                </c:pt>
                <c:pt idx="2">
                  <c:v>Фонд социального  страхования </c:v>
                </c:pt>
              </c:strCache>
            </c:strRef>
          </c:cat>
          <c:val>
            <c:numRef>
              <c:f>Лист1!$A$5:$C$5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invertIfNegative val="0"/>
          <c:dLbls>
            <c:dLbl>
              <c:idx val="0"/>
              <c:layout>
                <c:manualLayout>
                  <c:x val="0.11625975556372178"/>
                  <c:y val="3.6890786956715153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/>
                      <a:t>34 </a:t>
                    </a:r>
                    <a:r>
                      <a:rPr lang="en-US" b="1" dirty="0" smtClean="0"/>
                      <a:t>326.2</a:t>
                    </a:r>
                    <a:r>
                      <a:rPr lang="ru-RU" b="1" dirty="0" smtClean="0"/>
                      <a:t>             </a:t>
                    </a:r>
                  </a:p>
                  <a:p>
                    <a:r>
                      <a:rPr lang="ru-RU" sz="1600" b="1" i="0" u="none" strike="noStrike" baseline="0" dirty="0" smtClean="0">
                        <a:effectLst/>
                      </a:rPr>
                      <a:t>млн. </a:t>
                    </a:r>
                    <a:r>
                      <a:rPr lang="ru-RU" sz="1600" b="1" i="0" u="none" strike="noStrike" baseline="0" dirty="0" err="1" smtClean="0">
                        <a:effectLst/>
                      </a:rPr>
                      <a:t>руб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8879853805417631E-2"/>
                  <c:y val="-2.2135504248409626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/>
                      <a:t>7 </a:t>
                    </a:r>
                    <a:r>
                      <a:rPr lang="en-US" b="1" dirty="0" smtClean="0"/>
                      <a:t>847.9</a:t>
                    </a:r>
                    <a:r>
                      <a:rPr lang="ru-RU" b="1" dirty="0" smtClean="0"/>
                      <a:t> </a:t>
                    </a:r>
                    <a:r>
                      <a:rPr lang="ru-RU" sz="1600" b="1" i="0" u="none" strike="noStrike" baseline="0" dirty="0" smtClean="0">
                        <a:effectLst/>
                      </a:rPr>
                      <a:t>млн. </a:t>
                    </a:r>
                    <a:r>
                      <a:rPr lang="ru-RU" sz="1600" b="1" i="0" u="none" strike="noStrike" baseline="0" dirty="0" err="1" smtClean="0">
                        <a:effectLst/>
                      </a:rPr>
                      <a:t>руб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7457096409990532E-2"/>
                  <c:y val="-1.1026469148983496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708.4</a:t>
                    </a:r>
                    <a:r>
                      <a:rPr lang="ru-RU" b="1" dirty="0" smtClean="0"/>
                      <a:t> </a:t>
                    </a:r>
                    <a:r>
                      <a:rPr lang="ru-RU" sz="1600" b="1" i="0" u="none" strike="noStrike" baseline="0" dirty="0" smtClean="0">
                        <a:effectLst/>
                      </a:rPr>
                      <a:t>млн. </a:t>
                    </a:r>
                    <a:r>
                      <a:rPr lang="ru-RU" sz="1600" b="1" i="0" u="none" strike="noStrike" baseline="0" dirty="0" err="1" smtClean="0">
                        <a:effectLst/>
                      </a:rPr>
                      <a:t>руб</a:t>
                    </a:r>
                    <a:endParaRPr lang="ru-RU" sz="1600" b="1" i="0" u="none" strike="noStrike" baseline="0" dirty="0" smtClean="0">
                      <a:effectLst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Лист1!$A$3:$C$3</c:f>
              <c:strCache>
                <c:ptCount val="3"/>
                <c:pt idx="0">
                  <c:v>Обязательное пенсионное страхование </c:v>
                </c:pt>
                <c:pt idx="1">
                  <c:v>Обязательное медицинское  страхование</c:v>
                </c:pt>
                <c:pt idx="2">
                  <c:v>Фонд социального  страхования </c:v>
                </c:pt>
              </c:strCache>
            </c:strRef>
          </c:cat>
          <c:val>
            <c:numRef>
              <c:f>Лист1!$A$6:$C$6</c:f>
              <c:numCache>
                <c:formatCode>#,##0.0</c:formatCode>
                <c:ptCount val="3"/>
                <c:pt idx="0">
                  <c:v>34326.18</c:v>
                </c:pt>
                <c:pt idx="1">
                  <c:v>7847.9210000000003</c:v>
                </c:pt>
                <c:pt idx="2">
                  <c:v>708.375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5391872"/>
        <c:axId val="45393408"/>
        <c:axId val="0"/>
      </c:bar3DChart>
      <c:catAx>
        <c:axId val="45391872"/>
        <c:scaling>
          <c:orientation val="minMax"/>
        </c:scaling>
        <c:delete val="0"/>
        <c:axPos val="b"/>
        <c:majorTickMark val="out"/>
        <c:minorTickMark val="none"/>
        <c:tickLblPos val="nextTo"/>
        <c:crossAx val="45393408"/>
        <c:crosses val="autoZero"/>
        <c:auto val="1"/>
        <c:lblAlgn val="ctr"/>
        <c:lblOffset val="100"/>
        <c:noMultiLvlLbl val="0"/>
      </c:catAx>
      <c:valAx>
        <c:axId val="453934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one"/>
        <c:crossAx val="453918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043056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043056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9ADAB330-CF65-4492-9ADF-9BD48AF1D3A6}" type="datetimeFigureOut">
              <a:rPr lang="ru-RU"/>
              <a:pPr>
                <a:defRPr/>
              </a:pPr>
              <a:t>27.02.2018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4538"/>
            <a:ext cx="52641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6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043056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043056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E362AF5B-B964-456E-A08C-1E67ED9B5C2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753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0700"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2988"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3688"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5975"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66763" y="744538"/>
            <a:ext cx="526415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35AEC-6240-45D3-A78A-C8D4CECEF4C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839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0691812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3708623"/>
            <a:ext cx="9089390" cy="1620771"/>
          </a:xfrm>
        </p:spPr>
        <p:txBody>
          <a:bodyPr>
            <a:normAutofit/>
          </a:bodyPr>
          <a:lstStyle>
            <a:lvl1pPr>
              <a:defRPr sz="5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5364807"/>
            <a:ext cx="7485380" cy="1932323"/>
          </a:xfrm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 rtlCol="0">
            <a:normAutofit/>
          </a:bodyPr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CBB09-5AF8-48B7-BF74-6F53023D12D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757B0-8A63-41F3-85FA-AF1B7EBE1F9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67112" y="334306"/>
            <a:ext cx="2812588" cy="711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5639" y="334306"/>
            <a:ext cx="8263250" cy="711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39DDF-A05E-450A-9DD7-0C2CB163C97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10691812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/>
          <p:nvPr userDrawn="1"/>
        </p:nvSpPr>
        <p:spPr>
          <a:xfrm>
            <a:off x="6931025" y="5653088"/>
            <a:ext cx="1079500" cy="415925"/>
          </a:xfrm>
          <a:prstGeom prst="rect">
            <a:avLst/>
          </a:prstGeom>
          <a:noFill/>
        </p:spPr>
        <p:txBody>
          <a:bodyPr/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1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5" y="1771650"/>
            <a:ext cx="8561139" cy="5324475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0363" indent="3175">
              <a:defRPr>
                <a:latin typeface="+mj-lt"/>
              </a:defRPr>
            </a:lvl2pPr>
            <a:lvl3pPr marL="628650" indent="-260350">
              <a:tabLst/>
              <a:defRPr>
                <a:latin typeface="+mj-lt"/>
              </a:defRPr>
            </a:lvl3pPr>
            <a:lvl4pPr marL="0" indent="360363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962026" y="552451"/>
            <a:ext cx="8580438" cy="1219199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lvl="0"/>
            <a:r>
              <a:rPr lang="en-US" noProof="0" dirty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8B5A4-5712-472E-9FFC-0962F60844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691813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5" y="1771650"/>
            <a:ext cx="8561139" cy="5324475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3538" indent="0">
              <a:defRPr>
                <a:latin typeface="+mj-lt"/>
              </a:defRPr>
            </a:lvl2pPr>
            <a:lvl3pPr marL="628650" indent="-260350">
              <a:defRPr>
                <a:latin typeface="+mj-lt"/>
              </a:defRPr>
            </a:lvl3pPr>
            <a:lvl4pPr marL="0" indent="360363">
              <a:defRPr>
                <a:latin typeface="+mj-lt"/>
              </a:defRPr>
            </a:lvl4pPr>
            <a:lvl5pPr marL="1435100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961196" y="552451"/>
            <a:ext cx="8581267" cy="1219199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lvl="0"/>
            <a:r>
              <a:rPr lang="en-US" noProof="0" dirty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089FB-7B48-47F2-A7A0-E8ACF9AD7B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691813" cy="755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5" y="1116335"/>
            <a:ext cx="8561139" cy="223224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5" y="3781425"/>
            <a:ext cx="8561139" cy="3314700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AA2B7-0196-4ADC-B5C3-A604B673F91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10691812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6" y="552451"/>
            <a:ext cx="8580438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62026" y="1771650"/>
            <a:ext cx="4234282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9958" y="1771650"/>
            <a:ext cx="4262505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0A395-2C35-4B48-9D47-49626CD0E17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4" y="552450"/>
            <a:ext cx="9196705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5" y="1771650"/>
            <a:ext cx="4297420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62025" y="2397901"/>
            <a:ext cx="4297420" cy="469822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46701" y="1771650"/>
            <a:ext cx="4195762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46701" y="2412479"/>
            <a:ext cx="4195762" cy="468364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3BAB-CD03-4A77-86C4-6AACC74ECAD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10691812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5" y="552451"/>
            <a:ext cx="9196705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9E86C-698D-4085-A3BE-0451D727CA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578975" y="6475413"/>
            <a:ext cx="663575" cy="719137"/>
          </a:xfrm>
        </p:spPr>
        <p:txBody>
          <a:bodyPr/>
          <a:lstStyle>
            <a:lvl1pPr algn="ctr">
              <a:defRPr sz="2700" i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0CCA36BB-6048-4509-9E86-B4056EE7E47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EA78D-E6B8-4286-BBF8-A31F9C28AF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954088" y="539750"/>
            <a:ext cx="858837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954088" y="1763713"/>
            <a:ext cx="8588375" cy="533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 defTabSz="1043056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 defTabSz="1043056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734550" y="6661150"/>
            <a:ext cx="725488" cy="696913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>
            <a:lvl1pPr algn="ctr" defTabSz="1043056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 sz="2700" b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FA3FA512-C4CB-4B09-8E1D-85F21526B3E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0" r:id="rId6"/>
    <p:sldLayoutId id="2147483666" r:id="rId7"/>
    <p:sldLayoutId id="2147483667" r:id="rId8"/>
    <p:sldLayoutId id="2147483659" r:id="rId9"/>
    <p:sldLayoutId id="2147483658" r:id="rId10"/>
    <p:sldLayoutId id="2147483657" r:id="rId11"/>
    <p:sldLayoutId id="2147483656" r:id="rId12"/>
  </p:sldLayoutIdLst>
  <p:hf hdr="0" ftr="0" dt="0"/>
  <p:txStyles>
    <p:titleStyle>
      <a:lvl1pPr algn="l" defTabSz="1042988" rtl="0" eaLnBrk="0" fontAlgn="base" hangingPunct="0">
        <a:lnSpc>
          <a:spcPts val="5200"/>
        </a:lnSpc>
        <a:spcBef>
          <a:spcPct val="0"/>
        </a:spcBef>
        <a:spcAft>
          <a:spcPct val="0"/>
        </a:spcAft>
        <a:defRPr sz="42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1042988" rtl="0" eaLnBrk="0" fontAlgn="base" hangingPunct="0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2pPr>
      <a:lvl3pPr algn="l" defTabSz="1042988" rtl="0" eaLnBrk="0" fontAlgn="base" hangingPunct="0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3pPr>
      <a:lvl4pPr algn="l" defTabSz="1042988" rtl="0" eaLnBrk="0" fontAlgn="base" hangingPunct="0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4pPr>
      <a:lvl5pPr algn="l" defTabSz="1042988" rtl="0" eaLnBrk="0" fontAlgn="base" hangingPunct="0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5pPr>
      <a:lvl6pPr marL="457200" algn="l" defTabSz="1042988" rtl="0" fontAlgn="base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6pPr>
      <a:lvl7pPr marL="914400" algn="l" defTabSz="1042988" rtl="0" fontAlgn="base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7pPr>
      <a:lvl8pPr marL="1371600" algn="l" defTabSz="1042988" rtl="0" fontAlgn="base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8pPr>
      <a:lvl9pPr marL="1828800" algn="l" defTabSz="1042988" rtl="0" fontAlgn="base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9pPr>
    </p:titleStyle>
    <p:bodyStyle>
      <a:lvl1pPr marL="363538" algn="l" defTabSz="1042988" rtl="0" eaLnBrk="0" fontAlgn="base" hangingPunct="0">
        <a:spcBef>
          <a:spcPct val="20000"/>
        </a:spcBef>
        <a:spcAft>
          <a:spcPct val="0"/>
        </a:spcAft>
        <a:buFont typeface="+mj-lt"/>
        <a:defRPr sz="3600" kern="1200">
          <a:solidFill>
            <a:srgbClr val="005AA9"/>
          </a:solidFill>
          <a:latin typeface="+mj-lt"/>
          <a:ea typeface="+mn-ea"/>
          <a:cs typeface="+mn-cs"/>
        </a:defRPr>
      </a:lvl1pPr>
      <a:lvl2pPr marL="363538" algn="l" defTabSz="1042988" rtl="0" eaLnBrk="0" fontAlgn="base" hangingPunct="0">
        <a:spcBef>
          <a:spcPct val="20000"/>
        </a:spcBef>
        <a:spcAft>
          <a:spcPct val="0"/>
        </a:spcAft>
        <a:buFont typeface="Arial" charset="0"/>
        <a:defRPr sz="2400" kern="1200">
          <a:solidFill>
            <a:srgbClr val="504F53"/>
          </a:solidFill>
          <a:latin typeface="+mj-lt"/>
          <a:ea typeface="+mn-ea"/>
          <a:cs typeface="+mn-cs"/>
        </a:defRPr>
      </a:lvl2pPr>
      <a:lvl3pPr marL="712788" indent="-260350" algn="l" defTabSz="1042988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504F53"/>
          </a:solidFill>
          <a:latin typeface="+mj-lt"/>
          <a:ea typeface="+mn-ea"/>
          <a:cs typeface="+mn-cs"/>
        </a:defRPr>
      </a:lvl3pPr>
      <a:lvl4pPr indent="360363" algn="just" defTabSz="1042988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charset="0"/>
        <a:defRPr sz="1600" kern="1200">
          <a:solidFill>
            <a:srgbClr val="504F53"/>
          </a:solidFill>
          <a:latin typeface="+mj-lt"/>
          <a:ea typeface="+mn-ea"/>
          <a:cs typeface="+mn-cs"/>
        </a:defRPr>
      </a:lvl4pPr>
      <a:lvl5pPr marL="1435100" algn="l" defTabSz="1042988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charset="0"/>
        <a:defRPr sz="1400" kern="1200">
          <a:solidFill>
            <a:srgbClr val="8D8C90"/>
          </a:solidFill>
          <a:latin typeface="+mj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ctrTitle"/>
          </p:nvPr>
        </p:nvSpPr>
        <p:spPr>
          <a:xfrm>
            <a:off x="462557" y="3132559"/>
            <a:ext cx="9780687" cy="2520280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Администрирование страховых взносов </a:t>
            </a:r>
            <a:r>
              <a:rPr lang="en-US" sz="3600" dirty="0" smtClean="0"/>
              <a:t>            </a:t>
            </a:r>
            <a:r>
              <a:rPr lang="ru-RU" sz="3600" dirty="0" smtClean="0"/>
              <a:t>в </a:t>
            </a:r>
            <a:r>
              <a:rPr lang="ru-RU" sz="3600" dirty="0"/>
              <a:t>2017 году</a:t>
            </a:r>
            <a:endParaRPr lang="ru-RU" sz="3600" i="1" dirty="0">
              <a:cs typeface="Arial" pitchFamily="34" charset="0"/>
            </a:endParaRPr>
          </a:p>
        </p:txBody>
      </p:sp>
      <p:sp>
        <p:nvSpPr>
          <p:cNvPr id="3" name="Заголовок 3"/>
          <p:cNvSpPr txBox="1">
            <a:spLocks/>
          </p:cNvSpPr>
          <p:nvPr/>
        </p:nvSpPr>
        <p:spPr bwMode="auto">
          <a:xfrm>
            <a:off x="815615" y="5528065"/>
            <a:ext cx="908939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287" tIns="52144" rIns="104287" bIns="52144" numCol="1" anchor="ctr" anchorCtr="0" compatLnSpc="1">
            <a:prstTxWarp prst="textNoShape">
              <a:avLst/>
            </a:prstTxWarp>
            <a:noAutofit/>
          </a:bodyPr>
          <a:lstStyle>
            <a:lvl1pPr algn="l" defTabSz="912813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5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defTabSz="912813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Arial" pitchFamily="34" charset="0"/>
              </a:defRPr>
            </a:lvl2pPr>
            <a:lvl3pPr algn="l" defTabSz="912813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Arial" pitchFamily="34" charset="0"/>
              </a:defRPr>
            </a:lvl3pPr>
            <a:lvl4pPr algn="l" defTabSz="912813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Arial" pitchFamily="34" charset="0"/>
              </a:defRPr>
            </a:lvl4pPr>
            <a:lvl5pPr algn="l" defTabSz="912813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Arial" pitchFamily="34" charset="0"/>
              </a:defRPr>
            </a:lvl5pPr>
            <a:lvl6pPr marL="457200" algn="l" defTabSz="912813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Arial" pitchFamily="34" charset="0"/>
              </a:defRPr>
            </a:lvl6pPr>
            <a:lvl7pPr marL="914400" algn="l" defTabSz="912813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Arial" pitchFamily="34" charset="0"/>
              </a:defRPr>
            </a:lvl7pPr>
            <a:lvl8pPr marL="1371600" algn="l" defTabSz="912813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Arial" pitchFamily="34" charset="0"/>
              </a:defRPr>
            </a:lvl8pPr>
            <a:lvl9pPr marL="1828800" algn="l" defTabSz="912813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Arial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sz="2500" dirty="0" smtClean="0">
                <a:latin typeface="Arial Narrow" pitchFamily="34" charset="0"/>
                <a:cs typeface="Times New Roman" pitchFamily="18" charset="0"/>
              </a:rPr>
              <a:t>Заместитель Руководителя Управления ФНС по Удмуртской Республике </a:t>
            </a:r>
          </a:p>
          <a:p>
            <a:pPr algn="ctr">
              <a:lnSpc>
                <a:spcPct val="150000"/>
              </a:lnSpc>
            </a:pPr>
            <a:r>
              <a:rPr lang="ru-RU" sz="2500" dirty="0" smtClean="0">
                <a:latin typeface="Arial Narrow" pitchFamily="34" charset="0"/>
                <a:cs typeface="Times New Roman" pitchFamily="18" charset="0"/>
              </a:rPr>
              <a:t>Кузнецова Венера </a:t>
            </a:r>
            <a:r>
              <a:rPr lang="ru-RU" sz="2500" dirty="0" err="1" smtClean="0">
                <a:latin typeface="Arial Narrow" pitchFamily="34" charset="0"/>
                <a:cs typeface="Times New Roman" pitchFamily="18" charset="0"/>
              </a:rPr>
              <a:t>Гаптрашидовна</a:t>
            </a:r>
            <a:endParaRPr lang="ru-RU" sz="2500" dirty="0">
              <a:latin typeface="Arial Narrow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97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500" dirty="0" smtClean="0"/>
              <a:t>Прием расчетов </a:t>
            </a:r>
            <a:r>
              <a:rPr lang="ru-RU" sz="2500" dirty="0" smtClean="0"/>
              <a:t>по страховым взносам за расчетный период 2017 год</a:t>
            </a:r>
            <a:br>
              <a:rPr lang="ru-RU" sz="2500" dirty="0" smtClean="0"/>
            </a:br>
            <a:endParaRPr lang="ru-RU" sz="25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2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3574956"/>
              </p:ext>
            </p:extLst>
          </p:nvPr>
        </p:nvGraphicFramePr>
        <p:xfrm>
          <a:off x="594173" y="1908422"/>
          <a:ext cx="9217024" cy="5400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7073261"/>
              </p:ext>
            </p:extLst>
          </p:nvPr>
        </p:nvGraphicFramePr>
        <p:xfrm>
          <a:off x="450156" y="1692399"/>
          <a:ext cx="9145016" cy="5544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98403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500" dirty="0" smtClean="0"/>
              <a:t>Полнота представления расчетов </a:t>
            </a:r>
            <a:r>
              <a:rPr lang="ru-RU" sz="2500" dirty="0"/>
              <a:t>по страховым взносам  </a:t>
            </a:r>
            <a:r>
              <a:rPr lang="ru-RU" sz="2500" dirty="0" smtClean="0"/>
              <a:t>   </a:t>
            </a:r>
            <a:br>
              <a:rPr lang="ru-RU" sz="2500" dirty="0" smtClean="0"/>
            </a:br>
            <a:r>
              <a:rPr lang="ru-RU" sz="2500" dirty="0" smtClean="0"/>
              <a:t>за </a:t>
            </a:r>
            <a:r>
              <a:rPr lang="ru-RU" sz="2500" dirty="0"/>
              <a:t>расчетный период 2017 год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F8B5A4-5712-472E-9FFC-0962F6084448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5400780"/>
              </p:ext>
            </p:extLst>
          </p:nvPr>
        </p:nvGraphicFramePr>
        <p:xfrm>
          <a:off x="450156" y="1548383"/>
          <a:ext cx="9649072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77472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500" dirty="0"/>
              <a:t>Поступления платежей по страховым </a:t>
            </a:r>
            <a:r>
              <a:rPr lang="ru-RU" sz="2500" dirty="0" smtClean="0"/>
              <a:t>взносам,  администрируемым ФНС России </a:t>
            </a:r>
            <a:r>
              <a:rPr lang="ru-RU" sz="2500" dirty="0"/>
              <a:t>по </a:t>
            </a:r>
            <a:r>
              <a:rPr lang="ru-RU" sz="2500" dirty="0" smtClean="0"/>
              <a:t>итогам 2017 года</a:t>
            </a:r>
            <a:endParaRPr lang="ru-RU" sz="25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4</a:t>
            </a:r>
            <a:endParaRPr lang="en-US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1398115"/>
              </p:ext>
            </p:extLst>
          </p:nvPr>
        </p:nvGraphicFramePr>
        <p:xfrm>
          <a:off x="378148" y="1548383"/>
          <a:ext cx="9505056" cy="5547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4531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10196" y="552452"/>
            <a:ext cx="9577064" cy="923923"/>
          </a:xfrm>
        </p:spPr>
        <p:txBody>
          <a:bodyPr/>
          <a:lstStyle/>
          <a:p>
            <a:pPr algn="ctr"/>
            <a:r>
              <a:rPr lang="ru-RU" sz="2500" dirty="0"/>
              <a:t>База для исчисления страховых взносов на обязательное пенсионное страхование за 2017 год  составила 173 521,8 млн. руб.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F8B5A4-5712-472E-9FFC-0962F6084448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8890628"/>
              </p:ext>
            </p:extLst>
          </p:nvPr>
        </p:nvGraphicFramePr>
        <p:xfrm>
          <a:off x="450156" y="1476375"/>
          <a:ext cx="9433048" cy="5756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1024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54212" y="252239"/>
            <a:ext cx="9001000" cy="1296144"/>
          </a:xfrm>
        </p:spPr>
        <p:txBody>
          <a:bodyPr/>
          <a:lstStyle/>
          <a:p>
            <a:pPr algn="ctr"/>
            <a:r>
              <a:rPr lang="ru-RU" sz="2500" dirty="0" smtClean="0"/>
              <a:t>Исчислено страховых взносов за 2017 год                      </a:t>
            </a:r>
            <a:br>
              <a:rPr lang="ru-RU" sz="2500" dirty="0" smtClean="0"/>
            </a:br>
            <a:r>
              <a:rPr lang="ru-RU" sz="2500" dirty="0" smtClean="0"/>
              <a:t>( в разрезе фондов)</a:t>
            </a:r>
            <a:endParaRPr lang="ru-RU" sz="25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F8B5A4-5712-472E-9FFC-0962F6084448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7511227"/>
              </p:ext>
            </p:extLst>
          </p:nvPr>
        </p:nvGraphicFramePr>
        <p:xfrm>
          <a:off x="666180" y="1476375"/>
          <a:ext cx="9073008" cy="5619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3351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F8B5A4-5712-472E-9FFC-0962F6084448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62025" y="396256"/>
            <a:ext cx="8849171" cy="6699870"/>
          </a:xfrm>
        </p:spPr>
        <p:txBody>
          <a:bodyPr/>
          <a:lstStyle/>
          <a:p>
            <a:pPr marL="0" lvl="0" algn="ctr" eaLnBrk="1" hangingPunct="1">
              <a:spcBef>
                <a:spcPct val="0"/>
              </a:spcBef>
            </a:pPr>
            <a:r>
              <a:rPr lang="ru-RU" sz="2500" u="sng" dirty="0">
                <a:latin typeface="Calibri" pitchFamily="34" charset="0"/>
              </a:rPr>
              <a:t>Основные направления </a:t>
            </a:r>
            <a:endParaRPr lang="en-US" sz="2500" u="sng" dirty="0">
              <a:latin typeface="Calibri" pitchFamily="34" charset="0"/>
            </a:endParaRPr>
          </a:p>
          <a:p>
            <a:pPr marL="0" lvl="0" algn="ctr" eaLnBrk="1" hangingPunct="1">
              <a:spcBef>
                <a:spcPct val="0"/>
              </a:spcBef>
            </a:pPr>
            <a:r>
              <a:rPr lang="ru-RU" sz="2500" u="sng" dirty="0">
                <a:latin typeface="Calibri" pitchFamily="34" charset="0"/>
              </a:rPr>
              <a:t>камерального контроля страховых взносов:</a:t>
            </a:r>
            <a:endParaRPr lang="en-US" sz="2500" u="sng" dirty="0">
              <a:latin typeface="Calibri" pitchFamily="34" charset="0"/>
            </a:endParaRPr>
          </a:p>
          <a:p>
            <a:pPr marL="0" lvl="0" eaLnBrk="1" hangingPunct="1">
              <a:spcBef>
                <a:spcPct val="0"/>
              </a:spcBef>
            </a:pPr>
            <a:endParaRPr lang="ru-RU" sz="1600" dirty="0" smtClean="0">
              <a:latin typeface="Calibri" pitchFamily="34" charset="0"/>
            </a:endParaRPr>
          </a:p>
          <a:p>
            <a:pPr marL="457200" lvl="0" indent="-457200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300" dirty="0" smtClean="0">
                <a:latin typeface="Calibri" pitchFamily="34" charset="0"/>
              </a:rPr>
              <a:t>Полнота </a:t>
            </a:r>
            <a:r>
              <a:rPr lang="ru-RU" sz="2300" dirty="0">
                <a:latin typeface="Calibri" pitchFamily="34" charset="0"/>
              </a:rPr>
              <a:t>представления расчетов по страховым взносам</a:t>
            </a:r>
            <a:r>
              <a:rPr lang="ru-RU" sz="2300" dirty="0" smtClean="0">
                <a:latin typeface="Calibri" pitchFamily="34" charset="0"/>
              </a:rPr>
              <a:t>;</a:t>
            </a:r>
          </a:p>
          <a:p>
            <a:pPr marL="457200" lvl="0" indent="-457200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endParaRPr lang="ru-RU" sz="1600" dirty="0">
              <a:latin typeface="Calibri" pitchFamily="34" charset="0"/>
            </a:endParaRPr>
          </a:p>
          <a:p>
            <a:pPr marL="457200" lvl="0" indent="-457200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300" dirty="0">
                <a:latin typeface="Calibri" pitchFamily="34" charset="0"/>
              </a:rPr>
              <a:t>Привлечение к ответственности (пункт 1 статьи 119 НК РФ, статья 15.5 КоАП) при непредставлении плательщиком Расчета по страховым взносам</a:t>
            </a:r>
            <a:r>
              <a:rPr lang="ru-RU" sz="2300" dirty="0" smtClean="0">
                <a:latin typeface="Calibri" pitchFamily="34" charset="0"/>
              </a:rPr>
              <a:t>;</a:t>
            </a:r>
          </a:p>
          <a:p>
            <a:pPr marL="0" lvl="0" eaLnBrk="1" hangingPunct="1">
              <a:spcBef>
                <a:spcPct val="0"/>
              </a:spcBef>
            </a:pPr>
            <a:endParaRPr lang="ru-RU" sz="1600" dirty="0">
              <a:latin typeface="Calibri" pitchFamily="34" charset="0"/>
            </a:endParaRPr>
          </a:p>
          <a:p>
            <a:pPr marL="457200" lvl="0" indent="-457200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300" dirty="0">
                <a:latin typeface="Calibri" pitchFamily="34" charset="0"/>
              </a:rPr>
              <a:t>Полнота исчисления налоговой базы по страховым взносам</a:t>
            </a:r>
            <a:r>
              <a:rPr lang="ru-RU" sz="2300" dirty="0" smtClean="0">
                <a:latin typeface="Calibri" pitchFamily="34" charset="0"/>
              </a:rPr>
              <a:t>;</a:t>
            </a:r>
          </a:p>
          <a:p>
            <a:pPr marL="0" lvl="0" eaLnBrk="1" hangingPunct="1">
              <a:spcBef>
                <a:spcPct val="0"/>
              </a:spcBef>
            </a:pPr>
            <a:endParaRPr lang="ru-RU" sz="1600" dirty="0">
              <a:latin typeface="Calibri" pitchFamily="34" charset="0"/>
            </a:endParaRPr>
          </a:p>
          <a:p>
            <a:pPr marL="457200" lvl="0" indent="-457200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300" dirty="0">
                <a:latin typeface="Calibri" pitchFamily="34" charset="0"/>
              </a:rPr>
              <a:t>Правомерность применения пониженных тарифов и отражения сумм, не облагаемых страховыми взносами</a:t>
            </a:r>
            <a:r>
              <a:rPr lang="ru-RU" sz="2300" dirty="0" smtClean="0">
                <a:latin typeface="Calibri" pitchFamily="34" charset="0"/>
              </a:rPr>
              <a:t>;</a:t>
            </a:r>
          </a:p>
          <a:p>
            <a:pPr marL="0" lvl="0" eaLnBrk="1" hangingPunct="1">
              <a:spcBef>
                <a:spcPct val="0"/>
              </a:spcBef>
            </a:pPr>
            <a:endParaRPr lang="ru-RU" sz="1600" dirty="0">
              <a:latin typeface="Calibri" pitchFamily="34" charset="0"/>
            </a:endParaRPr>
          </a:p>
          <a:p>
            <a:pPr marL="457200" lvl="0" indent="-457200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300" dirty="0">
                <a:latin typeface="Calibri" pitchFamily="34" charset="0"/>
              </a:rPr>
              <a:t>Проверка сопоставимости показателей внутри Расчета по страховым взносам (по разным видам  страхования), а также с расчетом по форме 6-НДФЛ</a:t>
            </a:r>
            <a:r>
              <a:rPr lang="ru-RU" sz="2300" dirty="0" smtClean="0">
                <a:latin typeface="Calibri" pitchFamily="34" charset="0"/>
              </a:rPr>
              <a:t>;</a:t>
            </a:r>
          </a:p>
          <a:p>
            <a:pPr marL="0" lvl="0" eaLnBrk="1" hangingPunct="1">
              <a:spcBef>
                <a:spcPct val="0"/>
              </a:spcBef>
            </a:pPr>
            <a:endParaRPr lang="ru-RU" sz="1600" dirty="0">
              <a:latin typeface="Calibri" pitchFamily="34" charset="0"/>
            </a:endParaRPr>
          </a:p>
          <a:p>
            <a:pPr marL="457200" lvl="0" indent="-457200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300" dirty="0">
                <a:latin typeface="Calibri" pitchFamily="34" charset="0"/>
              </a:rPr>
              <a:t>Проведение комиссий по легализации налоговой базы (НДФЛ и страховые взносы).</a:t>
            </a:r>
          </a:p>
          <a:p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1803092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75" y="1044575"/>
            <a:ext cx="1847850" cy="213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3" name="Прямоугольник 3"/>
          <p:cNvSpPr>
            <a:spLocks noChangeArrowheads="1"/>
          </p:cNvSpPr>
          <p:nvPr/>
        </p:nvSpPr>
        <p:spPr bwMode="auto">
          <a:xfrm>
            <a:off x="738188" y="3910013"/>
            <a:ext cx="9649072" cy="604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 eaLnBrk="0" hangingPunct="0">
              <a:spcBef>
                <a:spcPct val="20000"/>
              </a:spcBef>
              <a:buFont typeface="+mj-lt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7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39813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39813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39813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39813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spcAft>
                <a:spcPts val="900"/>
              </a:spcAft>
              <a:buSzPct val="80000"/>
            </a:pP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</a:rPr>
              <a:t>Спасибо за </a:t>
            </a:r>
            <a:r>
              <a:rPr lang="ru-RU" altLang="ru-RU" dirty="0" smtClean="0">
                <a:solidFill>
                  <a:srgbClr val="0070C0"/>
                </a:solidFill>
                <a:latin typeface="Times New Roman" pitchFamily="18" charset="0"/>
              </a:rPr>
              <a:t>внимание!</a:t>
            </a:r>
            <a:endParaRPr lang="ru-RU" altLang="ru-RU" dirty="0">
              <a:solidFill>
                <a:srgbClr val="0070C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82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9427</TotalTime>
  <Words>276</Words>
  <Application>Microsoft Office PowerPoint</Application>
  <PresentationFormat>Произвольный</PresentationFormat>
  <Paragraphs>45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Present_FNS2012_A4</vt:lpstr>
      <vt:lpstr>Администрирование страховых взносов             в 2017 году</vt:lpstr>
      <vt:lpstr>Прием расчетов по страховым взносам за расчетный период 2017 год </vt:lpstr>
      <vt:lpstr>Полнота представления расчетов по страховым взносам      за расчетный период 2017 год </vt:lpstr>
      <vt:lpstr>Поступления платежей по страховым взносам,  администрируемым ФНС России по итогам 2017 года</vt:lpstr>
      <vt:lpstr>База для исчисления страховых взносов на обязательное пенсионное страхование за 2017 год  составила 173 521,8 млн. руб.</vt:lpstr>
      <vt:lpstr>Исчислено страховых взносов за 2017 год                       ( в разрезе фондов)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2018-02-27T04:54:10Z</cp:lastPrinted>
  <dcterms:created xsi:type="dcterms:W3CDTF">2013-02-13T05:53:22Z</dcterms:created>
  <dcterms:modified xsi:type="dcterms:W3CDTF">2018-02-27T05:01:28Z</dcterms:modified>
</cp:coreProperties>
</file>